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2" r:id="rId5"/>
    <p:sldId id="263" r:id="rId6"/>
    <p:sldId id="265" r:id="rId7"/>
    <p:sldId id="266" r:id="rId8"/>
    <p:sldId id="267" r:id="rId9"/>
    <p:sldId id="268" r:id="rId10"/>
    <p:sldId id="273" r:id="rId11"/>
    <p:sldId id="274" r:id="rId12"/>
    <p:sldId id="269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17F72-6691-416C-85A5-07A17D10859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1F578-7155-4133-AE4C-D1EE62C95E4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1FF55D-BD0F-42BB-9FAF-EE438F9FAD4E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25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15F590-DDA4-4372-B9A4-84F23594EB05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239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F8707D-5568-485C-8ACA-71566D85C669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26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399635-6788-4A1D-B0E1-50890A52CD33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29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D2215E-0F5C-4259-B4F5-745C3002477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30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194C5A-EDCE-4F38-873E-A64D531EEA42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32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8A7E5-171C-4C3F-9107-11550CC3CDA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33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FC3022-3AC8-4927-8C3D-35E3FD912C7A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34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1C51A-756A-4C14-904E-D862F6E14573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35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5995EA-98CA-44EE-91FB-BC42B306289E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236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8F9CC-299D-4F7F-B8BF-3931D6A6AAB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28B52-16F8-4D8F-8189-D18F999FF4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1D016E-1CFC-43E3-9310-6917E3865866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1114425"/>
            <a:ext cx="8723312" cy="255905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chemeClr val="accent2"/>
                </a:solidFill>
              </a:rPr>
              <a:t>Программирование </a:t>
            </a:r>
            <a:br>
              <a:rPr lang="ru-RU" sz="6600" b="1" smtClean="0">
                <a:solidFill>
                  <a:schemeClr val="accent2"/>
                </a:solidFill>
              </a:rPr>
            </a:br>
            <a:r>
              <a:rPr lang="ru-RU" sz="6600" b="1" smtClean="0">
                <a:solidFill>
                  <a:schemeClr val="accent2"/>
                </a:solidFill>
              </a:rPr>
              <a:t>на языке Паскаль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6550" y="3886200"/>
            <a:ext cx="8526463" cy="906463"/>
          </a:xfrm>
        </p:spPr>
        <p:txBody>
          <a:bodyPr/>
          <a:lstStyle/>
          <a:p>
            <a:pPr eaLnBrk="1" hangingPunct="1"/>
            <a:r>
              <a:rPr lang="ru-RU" sz="4400" b="1" smtClean="0"/>
              <a:t>Тема 4. Циклы</a:t>
            </a:r>
          </a:p>
        </p:txBody>
      </p:sp>
      <p:sp>
        <p:nvSpPr>
          <p:cNvPr id="65541" name="Rectangle 4"/>
          <p:cNvSpPr>
            <a:spLocks noChangeArrowheads="1"/>
          </p:cNvSpPr>
          <p:nvPr/>
        </p:nvSpPr>
        <p:spPr bwMode="auto">
          <a:xfrm>
            <a:off x="144463" y="6216650"/>
            <a:ext cx="40878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0" i="1"/>
              <a:t>© К.Ю. Поляков,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/>
              <a:t>Цикл</a:t>
            </a:r>
            <a:r>
              <a:rPr lang="ru-RU" sz="2800" dirty="0"/>
              <a:t> со счетчиком </a:t>
            </a:r>
            <a:r>
              <a:rPr lang="ru-RU" sz="2800" dirty="0" smtClean="0"/>
              <a:t>в</a:t>
            </a:r>
            <a:r>
              <a:rPr lang="ru-RU" sz="2800" dirty="0"/>
              <a:t> </a:t>
            </a:r>
            <a:r>
              <a:rPr lang="ru-RU" sz="2800" b="1" dirty="0"/>
              <a:t>Паскале</a:t>
            </a:r>
            <a:r>
              <a:rPr lang="ru-RU" sz="2800" dirty="0"/>
              <a:t> служит для организации повторений (итераций) с заранее известным их количеством, т. е. когда точно известно, сколько раз должны выполниться операторы тела </a:t>
            </a:r>
            <a:r>
              <a:rPr lang="ru-RU" sz="2800" b="1" dirty="0"/>
              <a:t>цикла</a:t>
            </a:r>
            <a:r>
              <a:rPr lang="ru-RU" sz="2800" dirty="0" smtClean="0"/>
              <a:t>.</a:t>
            </a:r>
          </a:p>
          <a:p>
            <a:pPr>
              <a:buNone/>
            </a:pPr>
            <a:r>
              <a:rPr lang="ru-RU" sz="2800" dirty="0"/>
              <a:t>Для первой формы цикла с ключевым словом </a:t>
            </a:r>
            <a:r>
              <a:rPr lang="ru-RU" sz="2800" dirty="0" err="1"/>
              <a:t>to</a:t>
            </a:r>
            <a:r>
              <a:rPr lang="ru-RU" sz="2800" dirty="0"/>
              <a:t> </a:t>
            </a:r>
            <a:r>
              <a:rPr lang="ru-RU" sz="2800" dirty="0" smtClean="0"/>
              <a:t>счетчик меняется </a:t>
            </a:r>
            <a:r>
              <a:rPr lang="ru-RU" sz="2800" dirty="0"/>
              <a:t>от начального значения до конечного значения, увеличиваясь всякий раз на единицу, а для второй формы </a:t>
            </a:r>
            <a:r>
              <a:rPr lang="ru-RU" sz="2800" dirty="0" smtClean="0"/>
              <a:t>с ключевым </a:t>
            </a:r>
            <a:r>
              <a:rPr lang="ru-RU" sz="2800" dirty="0"/>
              <a:t>словом </a:t>
            </a:r>
            <a:r>
              <a:rPr lang="ru-RU" sz="2800" b="1" dirty="0" err="1"/>
              <a:t>downto</a:t>
            </a:r>
            <a:r>
              <a:rPr lang="ru-RU" sz="2800" dirty="0"/>
              <a:t> — уменьшаясь на единицу. </a:t>
            </a: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0648"/>
            <a:ext cx="325711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dirty="0" smtClean="0"/>
              <a:t>Цикл со счетчиком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124744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/>
              <a:t>Рассмотрим работу цикла </a:t>
            </a:r>
            <a:r>
              <a:rPr lang="ru-RU" sz="2800" b="1" dirty="0" err="1"/>
              <a:t>for</a:t>
            </a:r>
            <a:r>
              <a:rPr lang="ru-RU" sz="2800" dirty="0"/>
              <a:t>.</a:t>
            </a:r>
          </a:p>
          <a:p>
            <a:pPr fontAlgn="base"/>
            <a:r>
              <a:rPr lang="ru-RU" sz="2800" dirty="0"/>
              <a:t>Перед началом выполнения оператора цикла </a:t>
            </a:r>
            <a:r>
              <a:rPr lang="ru-RU" sz="2800" dirty="0" smtClean="0"/>
              <a:t>счетчику присваивается начальное значение. </a:t>
            </a:r>
            <a:r>
              <a:rPr lang="ru-RU" sz="2800" dirty="0"/>
              <a:t>Затем, циклически выполняются следующие операции:</a:t>
            </a:r>
          </a:p>
          <a:p>
            <a:pPr fontAlgn="base"/>
            <a:r>
              <a:rPr lang="ru-RU" sz="2800" dirty="0"/>
              <a:t>Сравнивается текущее значение </a:t>
            </a:r>
            <a:r>
              <a:rPr lang="ru-RU" sz="2800" dirty="0" smtClean="0"/>
              <a:t>счетчика </a:t>
            </a:r>
            <a:r>
              <a:rPr lang="ru-RU" sz="2800" dirty="0"/>
              <a:t>с конечным значением.</a:t>
            </a:r>
          </a:p>
          <a:p>
            <a:pPr fontAlgn="base"/>
            <a:r>
              <a:rPr lang="ru-RU" sz="2800" dirty="0"/>
              <a:t>Если </a:t>
            </a:r>
            <a:r>
              <a:rPr lang="ru-RU" sz="2800" dirty="0" err="1" smtClean="0"/>
              <a:t>условиесчетчик</a:t>
            </a:r>
            <a:r>
              <a:rPr lang="ru-RU" sz="2800" dirty="0" smtClean="0"/>
              <a:t>&lt;=</a:t>
            </a:r>
            <a:r>
              <a:rPr lang="ru-RU" sz="2800" dirty="0"/>
              <a:t> </a:t>
            </a:r>
            <a:r>
              <a:rPr lang="ru-RU" sz="2800" dirty="0" err="1"/>
              <a:t>кон_знач</a:t>
            </a:r>
            <a:r>
              <a:rPr lang="ru-RU" sz="2800" dirty="0"/>
              <a:t> истинно, то выполняется тело цикла, в противном случае оператор </a:t>
            </a:r>
            <a:r>
              <a:rPr lang="ru-RU" sz="2800" b="1" dirty="0" err="1"/>
              <a:t>for</a:t>
            </a:r>
            <a:r>
              <a:rPr lang="ru-RU" sz="2800" dirty="0"/>
              <a:t> завершает работу и управление передается оператору, следующему за циклом.</a:t>
            </a: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8"/>
            <a:ext cx="325711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dirty="0" smtClean="0"/>
              <a:t>Цикл со счетчиком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AF1C48-5C41-4F6C-8440-0D8C114F585E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7782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7828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782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dirty="0"/>
              <a:t>Цикл </a:t>
            </a:r>
            <a:r>
              <a:rPr lang="ru-RU" sz="3000" dirty="0" smtClean="0"/>
              <a:t>со счетчиком</a:t>
            </a:r>
            <a:endParaRPr lang="ru-RU" sz="3000" dirty="0"/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194675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 dirty="0">
                <a:solidFill>
                  <a:srgbClr val="3333FF"/>
                </a:solidFill>
              </a:rPr>
              <a:t>Особенности: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 dirty="0"/>
              <a:t>переменная цикла может быть только целой (</a:t>
            </a:r>
            <a:r>
              <a:rPr lang="en-US" sz="2800" dirty="0">
                <a:latin typeface="Courier New" pitchFamily="49" charset="0"/>
              </a:rPr>
              <a:t>integer</a:t>
            </a:r>
            <a:r>
              <a:rPr lang="en-US" sz="2400" b="0" dirty="0"/>
              <a:t>)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 dirty="0"/>
              <a:t>шаг изменения переменной цикла всегда равен 1 (</a:t>
            </a:r>
            <a:r>
              <a:rPr lang="en-US" sz="2800" dirty="0">
                <a:latin typeface="Courier New" pitchFamily="49" charset="0"/>
              </a:rPr>
              <a:t>to</a:t>
            </a:r>
            <a:r>
              <a:rPr lang="ru-RU" sz="2400" b="0" dirty="0"/>
              <a:t>)</a:t>
            </a:r>
            <a:r>
              <a:rPr lang="en-US" sz="2400" b="0" dirty="0"/>
              <a:t> </a:t>
            </a:r>
            <a:r>
              <a:rPr lang="ru-RU" sz="2400" b="0" dirty="0"/>
              <a:t>или -1 (</a:t>
            </a:r>
            <a:r>
              <a:rPr lang="en-US" sz="2800" dirty="0" err="1">
                <a:latin typeface="Courier New" pitchFamily="49" charset="0"/>
              </a:rPr>
              <a:t>downto</a:t>
            </a:r>
            <a:r>
              <a:rPr lang="en-US" sz="2400" b="0" dirty="0"/>
              <a:t>)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 dirty="0"/>
              <a:t>если в теле цикла только один оператор, слова </a:t>
            </a:r>
            <a:r>
              <a:rPr lang="en-US" sz="2800" dirty="0">
                <a:latin typeface="Courier New" pitchFamily="49" charset="0"/>
              </a:rPr>
              <a:t>begin</a:t>
            </a:r>
            <a:r>
              <a:rPr lang="en-US" sz="2400" b="0" dirty="0"/>
              <a:t> </a:t>
            </a:r>
            <a:r>
              <a:rPr lang="ru-RU" sz="2400" b="0" dirty="0"/>
              <a:t>и </a:t>
            </a:r>
            <a:r>
              <a:rPr lang="en-US" sz="2800" dirty="0">
                <a:latin typeface="Courier New" pitchFamily="49" charset="0"/>
              </a:rPr>
              <a:t>end</a:t>
            </a:r>
            <a:r>
              <a:rPr lang="en-US" sz="2400" b="0" dirty="0"/>
              <a:t> </a:t>
            </a:r>
            <a:r>
              <a:rPr lang="ru-RU" sz="2400" b="0" dirty="0"/>
              <a:t>можно не писать:</a:t>
            </a:r>
          </a:p>
          <a:p>
            <a:pPr marL="628650" lvl="1" indent="-268288">
              <a:spcBef>
                <a:spcPct val="350000"/>
              </a:spcBef>
              <a:buFontTx/>
              <a:buChar char="•"/>
            </a:pPr>
            <a:r>
              <a:rPr lang="ru-RU" sz="2400" b="0" dirty="0"/>
              <a:t>если конечное значение меньше начального, цикл (</a:t>
            </a:r>
            <a:r>
              <a:rPr lang="en-US" sz="2800" dirty="0">
                <a:latin typeface="Courier New" pitchFamily="49" charset="0"/>
              </a:rPr>
              <a:t>to</a:t>
            </a:r>
            <a:r>
              <a:rPr lang="ru-RU" sz="2400" b="0" dirty="0"/>
              <a:t>) не выполняется ни разу</a:t>
            </a:r>
            <a:r>
              <a:rPr lang="en-US" sz="2400" b="0" dirty="0"/>
              <a:t> </a:t>
            </a:r>
            <a:r>
              <a:rPr lang="en-US" sz="2400" b="0" dirty="0" smtClean="0"/>
              <a:t>(</a:t>
            </a:r>
            <a:r>
              <a:rPr lang="ru-RU" sz="2400" b="0" dirty="0" smtClean="0"/>
              <a:t>т.к.проверка </a:t>
            </a:r>
            <a:r>
              <a:rPr lang="ru-RU" sz="2400" b="0" dirty="0"/>
              <a:t>условия в начале </a:t>
            </a:r>
            <a:r>
              <a:rPr lang="ru-RU" sz="2400" b="0" dirty="0" smtClean="0"/>
              <a:t>цикла)</a:t>
            </a:r>
            <a:endParaRPr lang="ru-RU" sz="2400" b="0" dirty="0"/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1647825" y="4022725"/>
            <a:ext cx="5670550" cy="10096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for i:=</a:t>
            </a:r>
            <a:r>
              <a:rPr lang="ru-RU" sz="2800">
                <a:latin typeface="Courier New" pitchFamily="49" charset="0"/>
              </a:rPr>
              <a:t>1</a:t>
            </a:r>
            <a:r>
              <a:rPr lang="da-DK" sz="2800">
                <a:latin typeface="Courier New" pitchFamily="49" charset="0"/>
              </a:rPr>
              <a:t> </a:t>
            </a:r>
            <a:r>
              <a:rPr lang="en-US" sz="2800">
                <a:latin typeface="Courier New" pitchFamily="49" charset="0"/>
              </a:rPr>
              <a:t>to 8</a:t>
            </a:r>
            <a:r>
              <a:rPr lang="da-DK" sz="2800">
                <a:latin typeface="Courier New" pitchFamily="49" charset="0"/>
              </a:rPr>
              <a:t> do</a:t>
            </a:r>
          </a:p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  writeln(</a:t>
            </a:r>
            <a:r>
              <a:rPr lang="en-US" sz="2800">
                <a:latin typeface="Courier New" pitchFamily="49" charset="0"/>
              </a:rPr>
              <a:t>'</a:t>
            </a:r>
            <a:r>
              <a:rPr lang="ru-RU" sz="2800">
                <a:latin typeface="Courier New" pitchFamily="49" charset="0"/>
              </a:rPr>
              <a:t>Привет</a:t>
            </a:r>
            <a:r>
              <a:rPr lang="en-US" sz="2800">
                <a:latin typeface="Courier New" pitchFamily="49" charset="0"/>
              </a:rPr>
              <a:t>'</a:t>
            </a:r>
            <a:r>
              <a:rPr lang="da-DK" sz="2800">
                <a:latin typeface="Courier New" pitchFamily="49" charset="0"/>
              </a:rPr>
              <a:t>);</a:t>
            </a:r>
            <a:endParaRPr lang="ru-RU" sz="28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9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98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98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98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7" grpId="0" build="p"/>
      <p:bldP spid="798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154CA9-496B-44AA-81EB-6C8BC60C11FC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8089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00" name="Text Box 3"/>
          <p:cNvSpPr txBox="1">
            <a:spLocks noChangeArrowheads="1"/>
          </p:cNvSpPr>
          <p:nvPr/>
        </p:nvSpPr>
        <p:spPr bwMode="auto">
          <a:xfrm>
            <a:off x="6229350" y="1006475"/>
            <a:ext cx="6731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80901" name="Text Box 4"/>
          <p:cNvSpPr txBox="1">
            <a:spLocks noChangeArrowheads="1"/>
          </p:cNvSpPr>
          <p:nvPr/>
        </p:nvSpPr>
        <p:spPr bwMode="auto">
          <a:xfrm>
            <a:off x="251520" y="188913"/>
            <a:ext cx="871296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dirty="0"/>
              <a:t>Сколько раз </a:t>
            </a:r>
            <a:r>
              <a:rPr lang="ru-RU" sz="3000" dirty="0" smtClean="0"/>
              <a:t>выполнится цикл и чему равна а?</a:t>
            </a:r>
            <a:endParaRPr lang="ru-RU" sz="3000" dirty="0"/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509588" y="1131888"/>
            <a:ext cx="5926137" cy="10096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a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for i:=</a:t>
            </a:r>
            <a:r>
              <a:rPr lang="ru-RU" sz="2800">
                <a:latin typeface="Courier New" pitchFamily="49" charset="0"/>
              </a:rPr>
              <a:t>1</a:t>
            </a:r>
            <a:r>
              <a:rPr lang="da-DK" sz="2800">
                <a:latin typeface="Courier New" pitchFamily="49" charset="0"/>
              </a:rPr>
              <a:t> </a:t>
            </a:r>
            <a:r>
              <a:rPr lang="en-US" sz="2800">
                <a:latin typeface="Courier New" pitchFamily="49" charset="0"/>
              </a:rPr>
              <a:t>to 3</a:t>
            </a:r>
            <a:r>
              <a:rPr lang="da-DK" sz="2800">
                <a:latin typeface="Courier New" pitchFamily="49" charset="0"/>
              </a:rPr>
              <a:t> do</a:t>
            </a:r>
            <a:r>
              <a:rPr lang="ru-RU" sz="2800">
                <a:latin typeface="Courier New" pitchFamily="49" charset="0"/>
              </a:rPr>
              <a:t> </a:t>
            </a:r>
            <a:r>
              <a:rPr lang="en-US" sz="2800">
                <a:latin typeface="Courier New" pitchFamily="49" charset="0"/>
              </a:rPr>
              <a:t>a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en-US" sz="2800">
                <a:latin typeface="Courier New" pitchFamily="49" charset="0"/>
              </a:rPr>
              <a:t>a+1;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54" name="AutoShape 6"/>
          <p:cNvSpPr>
            <a:spLocks noChangeArrowheads="1"/>
          </p:cNvSpPr>
          <p:nvPr/>
        </p:nvSpPr>
        <p:spPr bwMode="auto">
          <a:xfrm>
            <a:off x="7073900" y="1298575"/>
            <a:ext cx="1309688" cy="536575"/>
          </a:xfrm>
          <a:prstGeom prst="wedgeRoundRectCallout">
            <a:avLst>
              <a:gd name="adj1" fmla="val -107454"/>
              <a:gd name="adj2" fmla="val -769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800">
                <a:latin typeface="Courier New" pitchFamily="49" charset="0"/>
              </a:rPr>
              <a:t>a</a:t>
            </a:r>
            <a:r>
              <a:rPr lang="en-US" b="0"/>
              <a:t> </a:t>
            </a:r>
            <a:r>
              <a:rPr lang="en-US" sz="2800">
                <a:latin typeface="Courier New" pitchFamily="49" charset="0"/>
              </a:rPr>
              <a:t>=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4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509588" y="2522538"/>
            <a:ext cx="5926137" cy="10096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a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for i:=3 </a:t>
            </a:r>
            <a:r>
              <a:rPr lang="en-US" sz="2800">
                <a:latin typeface="Courier New" pitchFamily="49" charset="0"/>
              </a:rPr>
              <a:t>to 1</a:t>
            </a:r>
            <a:r>
              <a:rPr lang="da-DK" sz="2800">
                <a:latin typeface="Courier New" pitchFamily="49" charset="0"/>
              </a:rPr>
              <a:t> do</a:t>
            </a:r>
            <a:r>
              <a:rPr lang="ru-RU" sz="2800">
                <a:latin typeface="Courier New" pitchFamily="49" charset="0"/>
              </a:rPr>
              <a:t> </a:t>
            </a:r>
            <a:r>
              <a:rPr lang="en-US" sz="2800">
                <a:latin typeface="Courier New" pitchFamily="49" charset="0"/>
              </a:rPr>
              <a:t>a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en-US" sz="2800">
                <a:latin typeface="Courier New" pitchFamily="49" charset="0"/>
              </a:rPr>
              <a:t>a+1;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56" name="AutoShape 8"/>
          <p:cNvSpPr>
            <a:spLocks noChangeArrowheads="1"/>
          </p:cNvSpPr>
          <p:nvPr/>
        </p:nvSpPr>
        <p:spPr bwMode="auto">
          <a:xfrm>
            <a:off x="7085013" y="2714625"/>
            <a:ext cx="1309687" cy="536575"/>
          </a:xfrm>
          <a:prstGeom prst="wedgeRoundRectCallout">
            <a:avLst>
              <a:gd name="adj1" fmla="val -107454"/>
              <a:gd name="adj2" fmla="val -769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800">
                <a:latin typeface="Courier New" pitchFamily="49" charset="0"/>
              </a:rPr>
              <a:t>a</a:t>
            </a:r>
            <a:r>
              <a:rPr lang="en-US" b="0"/>
              <a:t> </a:t>
            </a:r>
            <a:r>
              <a:rPr lang="en-US" sz="2800">
                <a:latin typeface="Courier New" pitchFamily="49" charset="0"/>
              </a:rPr>
              <a:t>=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1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509588" y="3913188"/>
            <a:ext cx="6394450" cy="10096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a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for i:=</a:t>
            </a:r>
            <a:r>
              <a:rPr lang="ru-RU" sz="2800">
                <a:latin typeface="Courier New" pitchFamily="49" charset="0"/>
              </a:rPr>
              <a:t>1</a:t>
            </a:r>
            <a:r>
              <a:rPr lang="da-DK" sz="2800">
                <a:latin typeface="Courier New" pitchFamily="49" charset="0"/>
              </a:rPr>
              <a:t> down</a:t>
            </a:r>
            <a:r>
              <a:rPr lang="en-US" sz="2800">
                <a:latin typeface="Courier New" pitchFamily="49" charset="0"/>
              </a:rPr>
              <a:t>to 3</a:t>
            </a:r>
            <a:r>
              <a:rPr lang="da-DK" sz="2800">
                <a:latin typeface="Courier New" pitchFamily="49" charset="0"/>
              </a:rPr>
              <a:t> do</a:t>
            </a:r>
            <a:r>
              <a:rPr lang="ru-RU" sz="2800">
                <a:latin typeface="Courier New" pitchFamily="49" charset="0"/>
              </a:rPr>
              <a:t> </a:t>
            </a:r>
            <a:r>
              <a:rPr lang="en-US" sz="2800">
                <a:latin typeface="Courier New" pitchFamily="49" charset="0"/>
              </a:rPr>
              <a:t>a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en-US" sz="2800">
                <a:latin typeface="Courier New" pitchFamily="49" charset="0"/>
              </a:rPr>
              <a:t>a+1;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58" name="AutoShape 10"/>
          <p:cNvSpPr>
            <a:spLocks noChangeArrowheads="1"/>
          </p:cNvSpPr>
          <p:nvPr/>
        </p:nvSpPr>
        <p:spPr bwMode="auto">
          <a:xfrm>
            <a:off x="7464425" y="4221163"/>
            <a:ext cx="1309688" cy="536575"/>
          </a:xfrm>
          <a:prstGeom prst="wedgeRoundRectCallout">
            <a:avLst>
              <a:gd name="adj1" fmla="val -107454"/>
              <a:gd name="adj2" fmla="val -769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800">
                <a:latin typeface="Courier New" pitchFamily="49" charset="0"/>
              </a:rPr>
              <a:t>a</a:t>
            </a:r>
            <a:r>
              <a:rPr lang="en-US" b="0"/>
              <a:t> </a:t>
            </a:r>
            <a:r>
              <a:rPr lang="en-US" sz="2800">
                <a:latin typeface="Courier New" pitchFamily="49" charset="0"/>
              </a:rPr>
              <a:t>=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1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509588" y="5303838"/>
            <a:ext cx="6416675" cy="10096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a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da-DK" sz="2800">
                <a:latin typeface="Courier New" pitchFamily="49" charset="0"/>
              </a:rPr>
              <a:t>1;</a:t>
            </a:r>
          </a:p>
          <a:p>
            <a:pPr>
              <a:spcBef>
                <a:spcPct val="15000"/>
              </a:spcBef>
              <a:defRPr/>
            </a:pPr>
            <a:r>
              <a:rPr lang="da-DK" sz="2800">
                <a:latin typeface="Courier New" pitchFamily="49" charset="0"/>
              </a:rPr>
              <a:t>for i:=</a:t>
            </a:r>
            <a:r>
              <a:rPr lang="en-US" sz="2800">
                <a:latin typeface="Courier New" pitchFamily="49" charset="0"/>
              </a:rPr>
              <a:t>3</a:t>
            </a:r>
            <a:r>
              <a:rPr lang="da-DK" sz="2800">
                <a:latin typeface="Courier New" pitchFamily="49" charset="0"/>
              </a:rPr>
              <a:t> down</a:t>
            </a:r>
            <a:r>
              <a:rPr lang="en-US" sz="2800">
                <a:latin typeface="Courier New" pitchFamily="49" charset="0"/>
              </a:rPr>
              <a:t>to 1</a:t>
            </a:r>
            <a:r>
              <a:rPr lang="da-DK" sz="2800">
                <a:latin typeface="Courier New" pitchFamily="49" charset="0"/>
              </a:rPr>
              <a:t> do</a:t>
            </a:r>
            <a:r>
              <a:rPr lang="ru-RU" sz="2800">
                <a:latin typeface="Courier New" pitchFamily="49" charset="0"/>
              </a:rPr>
              <a:t> </a:t>
            </a:r>
            <a:r>
              <a:rPr lang="en-US" sz="2800">
                <a:latin typeface="Courier New" pitchFamily="49" charset="0"/>
              </a:rPr>
              <a:t>a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:=</a:t>
            </a:r>
            <a:r>
              <a:rPr lang="en-US"/>
              <a:t> </a:t>
            </a:r>
            <a:r>
              <a:rPr lang="en-US" sz="2800">
                <a:latin typeface="Courier New" pitchFamily="49" charset="0"/>
              </a:rPr>
              <a:t>a+1;</a:t>
            </a:r>
            <a:endParaRPr lang="ru-RU" sz="2800">
              <a:latin typeface="Courier New" pitchFamily="49" charset="0"/>
            </a:endParaRPr>
          </a:p>
        </p:txBody>
      </p:sp>
      <p:sp>
        <p:nvSpPr>
          <p:cNvPr id="104460" name="AutoShape 12"/>
          <p:cNvSpPr>
            <a:spLocks noChangeArrowheads="1"/>
          </p:cNvSpPr>
          <p:nvPr/>
        </p:nvSpPr>
        <p:spPr bwMode="auto">
          <a:xfrm>
            <a:off x="7475538" y="5637213"/>
            <a:ext cx="1309687" cy="536575"/>
          </a:xfrm>
          <a:prstGeom prst="wedgeRoundRectCallout">
            <a:avLst>
              <a:gd name="adj1" fmla="val -107454"/>
              <a:gd name="adj2" fmla="val -769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800">
                <a:latin typeface="Courier New" pitchFamily="49" charset="0"/>
              </a:rPr>
              <a:t>a</a:t>
            </a:r>
            <a:r>
              <a:rPr lang="en-US" b="0"/>
              <a:t> </a:t>
            </a:r>
            <a:r>
              <a:rPr lang="en-US" sz="2800">
                <a:latin typeface="Courier New" pitchFamily="49" charset="0"/>
              </a:rPr>
              <a:t>=</a:t>
            </a:r>
            <a:r>
              <a:rPr lang="en-US" sz="2800"/>
              <a:t> </a:t>
            </a:r>
            <a:r>
              <a:rPr lang="en-US" sz="2800">
                <a:latin typeface="Courier New" pitchFamily="49" charset="0"/>
              </a:rPr>
              <a:t>4</a:t>
            </a:r>
            <a:endParaRPr lang="ru-RU" sz="28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animBg="1"/>
      <p:bldP spid="104454" grpId="0" animBg="1"/>
      <p:bldP spid="104455" grpId="0" animBg="1"/>
      <p:bldP spid="104456" grpId="0" animBg="1"/>
      <p:bldP spid="104457" grpId="0" animBg="1"/>
      <p:bldP spid="104458" grpId="0" animBg="1"/>
      <p:bldP spid="104459" grpId="0" animBg="1"/>
      <p:bldP spid="1044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07E5C4-61FC-41C5-80D6-3B0B2354E7AA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6656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6656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Циклы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Цикл </a:t>
            </a:r>
            <a:r>
              <a:rPr lang="ru-RU" sz="2400" b="0"/>
              <a:t>– это многократное выполнение одинаковой последовательности действий.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/>
              <a:t>цикл с </a:t>
            </a:r>
            <a:r>
              <a:rPr lang="ru-RU" sz="2400"/>
              <a:t>известным </a:t>
            </a:r>
            <a:r>
              <a:rPr lang="ru-RU" sz="2400" b="0"/>
              <a:t>числом шагов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/>
              <a:t>цикл с </a:t>
            </a:r>
            <a:r>
              <a:rPr lang="ru-RU" sz="2400"/>
              <a:t>неизвестным</a:t>
            </a:r>
            <a:r>
              <a:rPr lang="ru-RU" sz="2400" b="0"/>
              <a:t> числом шагов (цикл с условием)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Задача. </a:t>
            </a:r>
            <a:r>
              <a:rPr lang="ru-RU" sz="2400" b="0"/>
              <a:t>Вывести на экран 5</a:t>
            </a:r>
            <a:r>
              <a:rPr lang="en-US" sz="2400" b="0"/>
              <a:t> </a:t>
            </a:r>
            <a:r>
              <a:rPr lang="ru-RU" sz="2400" b="0"/>
              <a:t>раз слово «Привет».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Особенность: </a:t>
            </a:r>
            <a:r>
              <a:rPr lang="ru-RU" sz="2400" b="0"/>
              <a:t>одинаковые действия выполняются 5 раз.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81063" y="4581525"/>
            <a:ext cx="7515225" cy="663575"/>
            <a:chOff x="796" y="2336"/>
            <a:chExt cx="4734" cy="418"/>
          </a:xfrm>
        </p:grpSpPr>
        <p:sp>
          <p:nvSpPr>
            <p:cNvPr id="66568" name="Text Box 8"/>
            <p:cNvSpPr txBox="1">
              <a:spLocks noChangeArrowheads="1"/>
            </p:cNvSpPr>
            <p:nvPr/>
          </p:nvSpPr>
          <p:spPr bwMode="auto">
            <a:xfrm>
              <a:off x="1090" y="2403"/>
              <a:ext cx="4440" cy="296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Можно ли решить известными методами</a:t>
              </a:r>
              <a:r>
                <a:rPr lang="en-US" sz="2400"/>
                <a:t>?</a:t>
              </a:r>
              <a:endParaRPr lang="ru-RU" sz="2400"/>
            </a:p>
          </p:txBody>
        </p:sp>
        <p:sp>
          <p:nvSpPr>
            <p:cNvPr id="66569" name="Oval 9"/>
            <p:cNvSpPr>
              <a:spLocks noChangeArrowheads="1"/>
            </p:cNvSpPr>
            <p:nvPr/>
          </p:nvSpPr>
          <p:spPr bwMode="auto">
            <a:xfrm>
              <a:off x="796" y="233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DB977A-C6D6-42B7-9770-0C6AD6ABAA7B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6758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6758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Циклы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14338" y="947738"/>
            <a:ext cx="8280400" cy="39925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program qq;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800" dirty="0">
                <a:latin typeface="Courier New" pitchFamily="49" charset="0"/>
              </a:rPr>
              <a:t>end.</a:t>
            </a:r>
            <a:endParaRPr lang="da-DK" sz="2800" dirty="0">
              <a:latin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5157192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Многократно повторяющиеся действия называются </a:t>
            </a:r>
            <a:r>
              <a:rPr lang="ru-RU" sz="2800" b="1" dirty="0" smtClean="0"/>
              <a:t>телом цикла.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F7BC9A-52FB-4ABB-BBBB-1A2D1F5F6F63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7065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066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Циклы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14338" y="947738"/>
            <a:ext cx="8280400" cy="30003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program qq;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var i: integer;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begin</a:t>
            </a:r>
            <a:endParaRPr lang="ru-RU" sz="2800" dirty="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>
                <a:latin typeface="Courier New" pitchFamily="49" charset="0"/>
              </a:rPr>
              <a:t>for </a:t>
            </a: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>
                <a:latin typeface="Courier New" pitchFamily="49" charset="0"/>
              </a:rPr>
              <a:t>:=1 to 5 do</a:t>
            </a:r>
            <a:endParaRPr lang="da-DK" sz="2800" dirty="0">
              <a:solidFill>
                <a:srgbClr val="0000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  </a:t>
            </a: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800" dirty="0">
                <a:latin typeface="Courier New" pitchFamily="49" charset="0"/>
              </a:rPr>
              <a:t>end.</a:t>
            </a:r>
            <a:endParaRPr lang="da-DK" sz="2800" dirty="0">
              <a:latin typeface="Courier New" pitchFamily="49" charset="0"/>
            </a:endParaRPr>
          </a:p>
        </p:txBody>
      </p:sp>
      <p:sp>
        <p:nvSpPr>
          <p:cNvPr id="45" name="AutoShape 41"/>
          <p:cNvSpPr>
            <a:spLocks noChangeArrowheads="1"/>
          </p:cNvSpPr>
          <p:nvPr/>
        </p:nvSpPr>
        <p:spPr bwMode="auto">
          <a:xfrm>
            <a:off x="4625975" y="1133475"/>
            <a:ext cx="2832100" cy="887413"/>
          </a:xfrm>
          <a:prstGeom prst="wedgeRoundRectCallout">
            <a:avLst>
              <a:gd name="adj1" fmla="val -61426"/>
              <a:gd name="adj2" fmla="val 111829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 b="0" dirty="0"/>
              <a:t>«Для всех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0" dirty="0"/>
              <a:t> </a:t>
            </a:r>
            <a:r>
              <a:rPr lang="ru-RU" sz="2000" b="0" dirty="0"/>
              <a:t>от 1 до 5 </a:t>
            </a:r>
          </a:p>
          <a:p>
            <a:pPr algn="ctr">
              <a:defRPr/>
            </a:pPr>
            <a:r>
              <a:rPr lang="ru-RU" sz="2000" b="0" dirty="0"/>
              <a:t>делай …»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23888" y="2406650"/>
            <a:ext cx="3621087" cy="522288"/>
          </a:xfrm>
          <a:prstGeom prst="rect">
            <a:avLst/>
          </a:prstGeom>
          <a:solidFill>
            <a:srgbClr val="E6E6E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:=1 to 5 do</a:t>
            </a:r>
            <a:endParaRPr lang="ru-RU" dirty="0"/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>
            <a:off x="293688" y="4057650"/>
            <a:ext cx="6497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Если в цикле более одного оператора:</a:t>
            </a:r>
            <a:endParaRPr lang="ru-RU" sz="2400" b="0"/>
          </a:p>
        </p:txBody>
      </p: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414338" y="4538663"/>
            <a:ext cx="8280400" cy="20097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800" dirty="0">
                <a:latin typeface="Courier New" pitchFamily="49" charset="0"/>
              </a:rPr>
              <a:t>for </a:t>
            </a: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>
                <a:latin typeface="Courier New" pitchFamily="49" charset="0"/>
              </a:rPr>
              <a:t>:=1 to 5 do</a:t>
            </a:r>
            <a:r>
              <a:rPr lang="ru-RU" sz="2800" dirty="0">
                <a:latin typeface="Courier New" pitchFamily="49" charset="0"/>
              </a:rPr>
              <a:t> </a:t>
            </a:r>
            <a:r>
              <a:rPr lang="en-US" sz="2800" dirty="0">
                <a:latin typeface="Courier New" pitchFamily="49" charset="0"/>
              </a:rPr>
              <a:t>begin</a:t>
            </a:r>
            <a:endParaRPr lang="da-DK" sz="2800" dirty="0">
              <a:solidFill>
                <a:srgbClr val="0000FF"/>
              </a:solidFill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  </a:t>
            </a:r>
            <a:r>
              <a:rPr lang="en-US" sz="2800" dirty="0">
                <a:latin typeface="Courier New" pitchFamily="49" charset="0"/>
              </a:rPr>
              <a:t>write('</a:t>
            </a:r>
            <a:r>
              <a:rPr lang="ru-RU" sz="2800" dirty="0">
                <a:latin typeface="Courier New" pitchFamily="49" charset="0"/>
              </a:rPr>
              <a:t>Привет</a:t>
            </a:r>
            <a:r>
              <a:rPr lang="en-US" sz="2800" dirty="0">
                <a:latin typeface="Courier New" pitchFamily="49" charset="0"/>
              </a:rPr>
              <a:t>');</a:t>
            </a:r>
            <a:r>
              <a:rPr lang="da-DK" sz="2800" dirty="0">
                <a:latin typeface="Courier New" pitchFamily="49" charset="0"/>
              </a:rPr>
              <a:t>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  writeln('</a:t>
            </a:r>
            <a:r>
              <a:rPr lang="ru-RU" sz="2800" dirty="0">
                <a:latin typeface="Courier New" pitchFamily="49" charset="0"/>
              </a:rPr>
              <a:t>, Вася!</a:t>
            </a:r>
            <a:r>
              <a:rPr lang="da-DK" sz="2800" dirty="0">
                <a:latin typeface="Courier New" pitchFamily="49" charset="0"/>
              </a:rPr>
              <a:t>');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end; </a:t>
            </a:r>
          </a:p>
        </p:txBody>
      </p:sp>
      <p:sp>
        <p:nvSpPr>
          <p:cNvPr id="49" name="Прямоугольник 48"/>
          <p:cNvSpPr>
            <a:spLocks noChangeArrowheads="1"/>
          </p:cNvSpPr>
          <p:nvPr/>
        </p:nvSpPr>
        <p:spPr bwMode="auto">
          <a:xfrm>
            <a:off x="4021138" y="4530725"/>
            <a:ext cx="1258887" cy="52228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ru-RU"/>
          </a:p>
        </p:txBody>
      </p:sp>
      <p:sp>
        <p:nvSpPr>
          <p:cNvPr id="50" name="Прямоугольник 49"/>
          <p:cNvSpPr>
            <a:spLocks noChangeArrowheads="1"/>
          </p:cNvSpPr>
          <p:nvPr/>
        </p:nvSpPr>
        <p:spPr bwMode="auto">
          <a:xfrm>
            <a:off x="411163" y="5997575"/>
            <a:ext cx="1042987" cy="52228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Courier New" pitchFamily="49" charset="0"/>
              </a:rPr>
              <a:t>end;</a:t>
            </a:r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106988" y="5729288"/>
            <a:ext cx="3232150" cy="663575"/>
            <a:chOff x="796" y="2336"/>
            <a:chExt cx="2036" cy="418"/>
          </a:xfrm>
        </p:grpSpPr>
        <p:sp>
          <p:nvSpPr>
            <p:cNvPr id="70670" name="Text Box 8"/>
            <p:cNvSpPr txBox="1">
              <a:spLocks noChangeArrowheads="1"/>
            </p:cNvSpPr>
            <p:nvPr/>
          </p:nvSpPr>
          <p:spPr bwMode="auto">
            <a:xfrm>
              <a:off x="1090" y="2403"/>
              <a:ext cx="1742" cy="291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Что получится</a:t>
              </a:r>
              <a:r>
                <a:rPr lang="en-US" sz="2400"/>
                <a:t>?</a:t>
              </a:r>
              <a:endParaRPr lang="ru-RU" sz="2400"/>
            </a:p>
          </p:txBody>
        </p:sp>
        <p:sp>
          <p:nvSpPr>
            <p:cNvPr id="70671" name="Oval 9"/>
            <p:cNvSpPr>
              <a:spLocks noChangeArrowheads="1"/>
            </p:cNvSpPr>
            <p:nvPr/>
          </p:nvSpPr>
          <p:spPr bwMode="auto">
            <a:xfrm>
              <a:off x="796" y="233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build="p"/>
      <p:bldP spid="48" grpId="0" animBg="1"/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43683-CF13-4A4D-B39F-321A22CDED7E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7168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68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168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Циклы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69888" y="877888"/>
            <a:ext cx="84201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Задача. </a:t>
            </a:r>
            <a:r>
              <a:rPr lang="ru-RU" sz="2400" b="0"/>
              <a:t>Вывести на экран квадраты и кубы целых чисел от 1 до 8 (от </a:t>
            </a:r>
            <a:r>
              <a:rPr lang="en-US" sz="2400">
                <a:latin typeface="Courier New" pitchFamily="49" charset="0"/>
              </a:rPr>
              <a:t>a</a:t>
            </a:r>
            <a:r>
              <a:rPr lang="en-US" sz="2400" b="0"/>
              <a:t> </a:t>
            </a:r>
            <a:r>
              <a:rPr lang="ru-RU" sz="2400" b="0"/>
              <a:t>до </a:t>
            </a:r>
            <a:r>
              <a:rPr lang="en-US" sz="2400">
                <a:latin typeface="Courier New" pitchFamily="49" charset="0"/>
              </a:rPr>
              <a:t>b</a:t>
            </a:r>
            <a:r>
              <a:rPr lang="ru-RU" sz="2400" b="0"/>
              <a:t>).</a:t>
            </a:r>
          </a:p>
          <a:p>
            <a:pPr marL="176213" indent="-176213">
              <a:spcBef>
                <a:spcPts val="6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Особенность: </a:t>
            </a:r>
            <a:r>
              <a:rPr lang="ru-RU" sz="2400" b="0"/>
              <a:t>одинаковые действия выполняются 8 раз.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81063" y="2274888"/>
            <a:ext cx="7515225" cy="663575"/>
            <a:chOff x="796" y="2336"/>
            <a:chExt cx="4734" cy="418"/>
          </a:xfrm>
        </p:grpSpPr>
        <p:sp>
          <p:nvSpPr>
            <p:cNvPr id="71692" name="Text Box 8"/>
            <p:cNvSpPr txBox="1">
              <a:spLocks noChangeArrowheads="1"/>
            </p:cNvSpPr>
            <p:nvPr/>
          </p:nvSpPr>
          <p:spPr bwMode="auto">
            <a:xfrm>
              <a:off x="1090" y="2403"/>
              <a:ext cx="4440" cy="296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Можно ли решить известными методами</a:t>
              </a:r>
              <a:r>
                <a:rPr lang="en-US" sz="2400"/>
                <a:t>?</a:t>
              </a:r>
              <a:endParaRPr lang="ru-RU" sz="2400"/>
            </a:p>
          </p:txBody>
        </p:sp>
        <p:sp>
          <p:nvSpPr>
            <p:cNvPr id="71693" name="Oval 9"/>
            <p:cNvSpPr>
              <a:spLocks noChangeArrowheads="1"/>
            </p:cNvSpPr>
            <p:nvPr/>
          </p:nvSpPr>
          <p:spPr bwMode="auto">
            <a:xfrm>
              <a:off x="796" y="233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14338" y="3157538"/>
            <a:ext cx="8280400" cy="30003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/>
              <a:t> </a:t>
            </a:r>
            <a:r>
              <a:rPr lang="en-US" sz="2800" dirty="0">
                <a:latin typeface="Courier New" pitchFamily="49" charset="0"/>
              </a:rPr>
              <a:t>:=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>
                <a:latin typeface="Courier New" pitchFamily="49" charset="0"/>
              </a:rPr>
              <a:t>1; 		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{ </a:t>
            </a:r>
            <a:r>
              <a:rPr lang="ru-RU" sz="2800" dirty="0">
                <a:solidFill>
                  <a:srgbClr val="0000FF"/>
                </a:solidFill>
                <a:latin typeface="Courier New" pitchFamily="49" charset="0"/>
              </a:rPr>
              <a:t>очередное число 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}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800" dirty="0">
                <a:latin typeface="Courier New" pitchFamily="49" charset="0"/>
              </a:rPr>
              <a:t>i2</a:t>
            </a:r>
            <a:r>
              <a:rPr lang="en-US" sz="2800" dirty="0"/>
              <a:t> </a:t>
            </a:r>
            <a:r>
              <a:rPr lang="en-US" sz="2800" dirty="0">
                <a:latin typeface="Courier New" pitchFamily="49" charset="0"/>
              </a:rPr>
              <a:t>:=</a:t>
            </a:r>
            <a:r>
              <a:rPr lang="en-US" sz="2800" dirty="0"/>
              <a:t> </a:t>
            </a: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>
                <a:latin typeface="Courier New" pitchFamily="49" charset="0"/>
              </a:rPr>
              <a:t>*</a:t>
            </a: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>
                <a:latin typeface="Courier New" pitchFamily="49" charset="0"/>
              </a:rPr>
              <a:t>;	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{ </a:t>
            </a:r>
            <a:r>
              <a:rPr lang="ru-RU" sz="2800" dirty="0">
                <a:solidFill>
                  <a:srgbClr val="0000FF"/>
                </a:solidFill>
                <a:latin typeface="Courier New" pitchFamily="49" charset="0"/>
              </a:rPr>
              <a:t>его квадрат 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}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800" dirty="0">
                <a:latin typeface="Courier New" pitchFamily="49" charset="0"/>
              </a:rPr>
              <a:t>i3</a:t>
            </a:r>
            <a:r>
              <a:rPr lang="en-US" sz="2800" dirty="0"/>
              <a:t> </a:t>
            </a:r>
            <a:r>
              <a:rPr lang="en-US" sz="2800" dirty="0">
                <a:latin typeface="Courier New" pitchFamily="49" charset="0"/>
              </a:rPr>
              <a:t>:=</a:t>
            </a:r>
            <a:r>
              <a:rPr lang="en-US" sz="2800" dirty="0"/>
              <a:t> </a:t>
            </a:r>
            <a:r>
              <a:rPr lang="en-US" sz="2800" dirty="0">
                <a:latin typeface="Courier New" pitchFamily="49" charset="0"/>
              </a:rPr>
              <a:t>i2*</a:t>
            </a: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>
                <a:latin typeface="Courier New" pitchFamily="49" charset="0"/>
              </a:rPr>
              <a:t>;	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{</a:t>
            </a:r>
            <a:r>
              <a:rPr lang="ru-RU" sz="2800" dirty="0">
                <a:solidFill>
                  <a:srgbClr val="0000FF"/>
                </a:solidFill>
                <a:latin typeface="Courier New" pitchFamily="49" charset="0"/>
              </a:rPr>
              <a:t> куб 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}</a:t>
            </a:r>
            <a:r>
              <a:rPr lang="en-US" sz="2800" dirty="0">
                <a:latin typeface="Courier New" pitchFamily="49" charset="0"/>
              </a:rPr>
              <a:t>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800" dirty="0" err="1">
                <a:latin typeface="Courier New" pitchFamily="49" charset="0"/>
              </a:rPr>
              <a:t>writeln</a:t>
            </a:r>
            <a:r>
              <a:rPr lang="en-US" sz="2800" dirty="0">
                <a:latin typeface="Courier New" pitchFamily="49" charset="0"/>
              </a:rPr>
              <a:t>(i:4, i2:4, i3:4);</a:t>
            </a:r>
            <a:endParaRPr lang="ru-RU" sz="2800" dirty="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800" dirty="0" err="1">
                <a:latin typeface="Courier New" pitchFamily="49" charset="0"/>
              </a:rPr>
              <a:t>i</a:t>
            </a:r>
            <a:r>
              <a:rPr lang="en-US" sz="2800" dirty="0"/>
              <a:t> </a:t>
            </a:r>
            <a:r>
              <a:rPr lang="en-US" sz="2800" dirty="0">
                <a:latin typeface="Courier New" pitchFamily="49" charset="0"/>
              </a:rPr>
              <a:t>:=</a:t>
            </a:r>
            <a:r>
              <a:rPr lang="en-US" sz="2800" dirty="0"/>
              <a:t> </a:t>
            </a:r>
            <a:r>
              <a:rPr lang="ru-RU" sz="2800" dirty="0">
                <a:latin typeface="Courier New" pitchFamily="49" charset="0"/>
              </a:rPr>
              <a:t>2</a:t>
            </a:r>
            <a:r>
              <a:rPr lang="en-US" sz="2800" dirty="0">
                <a:latin typeface="Courier New" pitchFamily="49" charset="0"/>
              </a:rPr>
              <a:t>;</a:t>
            </a:r>
            <a:endParaRPr lang="da-DK" sz="2800" dirty="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800" dirty="0">
                <a:latin typeface="Courier New" pitchFamily="49" charset="0"/>
              </a:rPr>
              <a:t>...</a:t>
            </a:r>
            <a:endParaRPr lang="da-DK" sz="2800" dirty="0">
              <a:latin typeface="Courier New" pitchFamily="49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862263" y="5529263"/>
            <a:ext cx="6053137" cy="936625"/>
            <a:chOff x="796" y="2336"/>
            <a:chExt cx="3813" cy="590"/>
          </a:xfrm>
        </p:grpSpPr>
        <p:sp>
          <p:nvSpPr>
            <p:cNvPr id="71690" name="Text Box 8"/>
            <p:cNvSpPr txBox="1">
              <a:spLocks noChangeArrowheads="1"/>
            </p:cNvSpPr>
            <p:nvPr/>
          </p:nvSpPr>
          <p:spPr bwMode="auto">
            <a:xfrm>
              <a:off x="1090" y="2403"/>
              <a:ext cx="3519" cy="523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А если начальное и конечное значения вводятся с клавиатуры</a:t>
              </a:r>
              <a:r>
                <a:rPr lang="en-US" sz="2400"/>
                <a:t>?</a:t>
              </a:r>
              <a:endParaRPr lang="ru-RU" sz="2400"/>
            </a:p>
          </p:txBody>
        </p:sp>
        <p:sp>
          <p:nvSpPr>
            <p:cNvPr id="71691" name="Oval 9"/>
            <p:cNvSpPr>
              <a:spLocks noChangeArrowheads="1"/>
            </p:cNvSpPr>
            <p:nvPr/>
          </p:nvSpPr>
          <p:spPr bwMode="auto">
            <a:xfrm>
              <a:off x="796" y="233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build="p"/>
      <p:bldP spid="1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DB5BC20-D0E7-4B17-9CD5-AF0689919179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98334" name="Rectangle 30"/>
          <p:cNvSpPr>
            <a:spLocks noChangeArrowheads="1"/>
          </p:cNvSpPr>
          <p:nvPr/>
        </p:nvSpPr>
        <p:spPr bwMode="auto">
          <a:xfrm>
            <a:off x="1892300" y="2890838"/>
            <a:ext cx="3000375" cy="2052637"/>
          </a:xfrm>
          <a:prstGeom prst="rect">
            <a:avLst/>
          </a:prstGeom>
          <a:solidFill>
            <a:srgbClr val="E6E6FF"/>
          </a:solidFill>
          <a:ln w="12700">
            <a:noFill/>
            <a:prstDash val="dash"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endParaRPr lang="ru-RU"/>
          </a:p>
        </p:txBody>
      </p:sp>
      <p:sp>
        <p:nvSpPr>
          <p:cNvPr id="73732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33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Алгоритм</a:t>
            </a:r>
            <a:r>
              <a:rPr lang="en-US" sz="3000"/>
              <a:t> (</a:t>
            </a:r>
            <a:r>
              <a:rPr lang="ru-RU" sz="3000"/>
              <a:t>с блоком «цикл»)</a:t>
            </a:r>
          </a:p>
        </p:txBody>
      </p:sp>
      <p:sp>
        <p:nvSpPr>
          <p:cNvPr id="73734" name="Text Box 5"/>
          <p:cNvSpPr txBox="1">
            <a:spLocks noChangeArrowheads="1"/>
          </p:cNvSpPr>
          <p:nvPr/>
        </p:nvSpPr>
        <p:spPr bwMode="auto">
          <a:xfrm>
            <a:off x="3514725" y="12525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3735" name="AutoShape 6"/>
          <p:cNvSpPr>
            <a:spLocks noChangeArrowheads="1"/>
          </p:cNvSpPr>
          <p:nvPr/>
        </p:nvSpPr>
        <p:spPr bwMode="auto">
          <a:xfrm>
            <a:off x="2554288" y="1317625"/>
            <a:ext cx="1481137" cy="377825"/>
          </a:xfrm>
          <a:prstGeom prst="flowChartTerminator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200" b="0"/>
              <a:t>начало</a:t>
            </a:r>
          </a:p>
        </p:txBody>
      </p:sp>
      <p:sp>
        <p:nvSpPr>
          <p:cNvPr id="73737" name="Line 8"/>
          <p:cNvSpPr>
            <a:spLocks noChangeShapeType="1"/>
          </p:cNvSpPr>
          <p:nvPr/>
        </p:nvSpPr>
        <p:spPr bwMode="auto">
          <a:xfrm>
            <a:off x="3282950" y="1701800"/>
            <a:ext cx="0" cy="287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73738" name="AutoShape 9"/>
          <p:cNvSpPr>
            <a:spLocks noChangeArrowheads="1"/>
          </p:cNvSpPr>
          <p:nvPr/>
        </p:nvSpPr>
        <p:spPr bwMode="auto">
          <a:xfrm>
            <a:off x="5108575" y="2184400"/>
            <a:ext cx="1481138" cy="414338"/>
          </a:xfrm>
          <a:prstGeom prst="flowChartTerminator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200" b="0"/>
              <a:t>конец</a:t>
            </a:r>
          </a:p>
        </p:txBody>
      </p:sp>
      <p:sp>
        <p:nvSpPr>
          <p:cNvPr id="73739" name="Line 10"/>
          <p:cNvSpPr>
            <a:spLocks noChangeShapeType="1"/>
          </p:cNvSpPr>
          <p:nvPr/>
        </p:nvSpPr>
        <p:spPr bwMode="auto">
          <a:xfrm>
            <a:off x="3297238" y="2778125"/>
            <a:ext cx="0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73740" name="Freeform 19"/>
          <p:cNvSpPr>
            <a:spLocks/>
          </p:cNvSpPr>
          <p:nvPr/>
        </p:nvSpPr>
        <p:spPr bwMode="auto">
          <a:xfrm>
            <a:off x="1414463" y="2387600"/>
            <a:ext cx="1895475" cy="2857500"/>
          </a:xfrm>
          <a:custGeom>
            <a:avLst/>
            <a:gdLst>
              <a:gd name="T0" fmla="*/ 2147483647 w 1194"/>
              <a:gd name="T1" fmla="*/ 2147483647 h 1800"/>
              <a:gd name="T2" fmla="*/ 2147483647 w 1194"/>
              <a:gd name="T3" fmla="*/ 2147483647 h 1800"/>
              <a:gd name="T4" fmla="*/ 0 w 1194"/>
              <a:gd name="T5" fmla="*/ 2147483647 h 1800"/>
              <a:gd name="T6" fmla="*/ 0 w 1194"/>
              <a:gd name="T7" fmla="*/ 0 h 1800"/>
              <a:gd name="T8" fmla="*/ 2147483647 w 1194"/>
              <a:gd name="T9" fmla="*/ 2147483647 h 1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94"/>
              <a:gd name="T16" fmla="*/ 0 h 1800"/>
              <a:gd name="T17" fmla="*/ 1194 w 1194"/>
              <a:gd name="T18" fmla="*/ 1800 h 1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94" h="1800">
                <a:moveTo>
                  <a:pt x="1193" y="1428"/>
                </a:moveTo>
                <a:lnTo>
                  <a:pt x="1194" y="1800"/>
                </a:lnTo>
                <a:lnTo>
                  <a:pt x="0" y="1800"/>
                </a:lnTo>
                <a:lnTo>
                  <a:pt x="0" y="0"/>
                </a:lnTo>
                <a:lnTo>
                  <a:pt x="631" y="2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73741" name="AutoShape 20"/>
          <p:cNvSpPr>
            <a:spLocks noChangeArrowheads="1"/>
          </p:cNvSpPr>
          <p:nvPr/>
        </p:nvSpPr>
        <p:spPr bwMode="auto">
          <a:xfrm>
            <a:off x="2484438" y="3106738"/>
            <a:ext cx="1774825" cy="658812"/>
          </a:xfrm>
          <a:prstGeom prst="flowChartProcess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i2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:=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i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*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i;</a:t>
            </a:r>
          </a:p>
          <a:p>
            <a:pPr algn="ctr"/>
            <a:r>
              <a:rPr lang="en-US">
                <a:latin typeface="Courier New" pitchFamily="49" charset="0"/>
              </a:rPr>
              <a:t>i3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:=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i2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*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i;</a:t>
            </a:r>
            <a:endParaRPr lang="ru-RU">
              <a:latin typeface="Courier New" pitchFamily="49" charset="0"/>
            </a:endParaRPr>
          </a:p>
        </p:txBody>
      </p:sp>
      <p:sp>
        <p:nvSpPr>
          <p:cNvPr id="73742" name="Line 21"/>
          <p:cNvSpPr>
            <a:spLocks noChangeShapeType="1"/>
          </p:cNvSpPr>
          <p:nvPr/>
        </p:nvSpPr>
        <p:spPr bwMode="auto">
          <a:xfrm>
            <a:off x="3321050" y="3754438"/>
            <a:ext cx="0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73743" name="Line 22"/>
          <p:cNvSpPr>
            <a:spLocks noChangeShapeType="1"/>
          </p:cNvSpPr>
          <p:nvPr/>
        </p:nvSpPr>
        <p:spPr bwMode="auto">
          <a:xfrm>
            <a:off x="4168775" y="2366963"/>
            <a:ext cx="949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73744" name="AutoShape 28"/>
          <p:cNvSpPr>
            <a:spLocks noChangeArrowheads="1"/>
          </p:cNvSpPr>
          <p:nvPr/>
        </p:nvSpPr>
        <p:spPr bwMode="auto">
          <a:xfrm>
            <a:off x="2405063" y="1976438"/>
            <a:ext cx="1773237" cy="803275"/>
          </a:xfrm>
          <a:prstGeom prst="flowChartPreparation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i := 1,8</a:t>
            </a:r>
            <a:endParaRPr lang="ru-RU">
              <a:latin typeface="Courier New" pitchFamily="49" charset="0"/>
            </a:endParaRPr>
          </a:p>
        </p:txBody>
      </p:sp>
      <p:sp>
        <p:nvSpPr>
          <p:cNvPr id="98333" name="AutoShape 29"/>
          <p:cNvSpPr>
            <a:spLocks noChangeArrowheads="1"/>
          </p:cNvSpPr>
          <p:nvPr/>
        </p:nvSpPr>
        <p:spPr bwMode="auto">
          <a:xfrm>
            <a:off x="4692650" y="1238250"/>
            <a:ext cx="2155825" cy="503238"/>
          </a:xfrm>
          <a:prstGeom prst="wedgeRoundRectCallout">
            <a:avLst>
              <a:gd name="adj1" fmla="val -83949"/>
              <a:gd name="adj2" fmla="val 126657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блок «цикл»</a:t>
            </a:r>
          </a:p>
        </p:txBody>
      </p:sp>
      <p:sp>
        <p:nvSpPr>
          <p:cNvPr id="98335" name="AutoShape 31"/>
          <p:cNvSpPr>
            <a:spLocks noChangeArrowheads="1"/>
          </p:cNvSpPr>
          <p:nvPr/>
        </p:nvSpPr>
        <p:spPr bwMode="auto">
          <a:xfrm>
            <a:off x="5056188" y="3132138"/>
            <a:ext cx="2008187" cy="503237"/>
          </a:xfrm>
          <a:prstGeom prst="wedgeRoundRectCallout">
            <a:avLst>
              <a:gd name="adj1" fmla="val -59407"/>
              <a:gd name="adj2" fmla="val 11214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тело цикла</a:t>
            </a:r>
          </a:p>
        </p:txBody>
      </p:sp>
      <p:sp>
        <p:nvSpPr>
          <p:cNvPr id="19" name="Параллелограмм 18"/>
          <p:cNvSpPr/>
          <p:nvPr/>
        </p:nvSpPr>
        <p:spPr>
          <a:xfrm>
            <a:off x="2267744" y="4005064"/>
            <a:ext cx="2088232" cy="648072"/>
          </a:xfrm>
          <a:prstGeom prst="parallelogram">
            <a:avLst/>
          </a:prstGeom>
          <a:solidFill>
            <a:srgbClr val="FFFF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>
                  <a:solidFill>
                    <a:schemeClr val="tx1"/>
                  </a:solidFill>
                </a:ln>
                <a:latin typeface="Courier New" pitchFamily="49" charset="0"/>
              </a:rPr>
              <a:t>i</a:t>
            </a:r>
            <a:r>
              <a:rPr lang="en-US" dirty="0" smtClean="0">
                <a:ln>
                  <a:solidFill>
                    <a:schemeClr val="tx1"/>
                  </a:solidFill>
                </a:ln>
                <a:latin typeface="Courier New" pitchFamily="49" charset="0"/>
              </a:rPr>
              <a:t>,</a:t>
            </a:r>
            <a:r>
              <a:rPr lang="en-US" b="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dirty="0" smtClean="0">
                <a:ln>
                  <a:solidFill>
                    <a:schemeClr val="tx1"/>
                  </a:solidFill>
                </a:ln>
                <a:latin typeface="Courier New" pitchFamily="49" charset="0"/>
              </a:rPr>
              <a:t>i2,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dirty="0" smtClean="0">
                <a:ln>
                  <a:solidFill>
                    <a:schemeClr val="tx1"/>
                  </a:solidFill>
                </a:ln>
                <a:latin typeface="Courier New" pitchFamily="49" charset="0"/>
              </a:rPr>
              <a:t>i3</a:t>
            </a:r>
            <a:endParaRPr lang="ru-RU" dirty="0">
              <a:ln>
                <a:solidFill>
                  <a:schemeClr val="tx1"/>
                </a:solidFill>
              </a:ln>
              <a:latin typeface="Courier New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5536" y="544522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Переменная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ru-RU" sz="2400" dirty="0" smtClean="0"/>
              <a:t> называется </a:t>
            </a:r>
            <a:r>
              <a:rPr lang="ru-RU" sz="2400" b="1" dirty="0" smtClean="0"/>
              <a:t>переменной цикла </a:t>
            </a:r>
            <a:r>
              <a:rPr lang="ru-RU" sz="2400" dirty="0" smtClean="0"/>
              <a:t>или </a:t>
            </a:r>
            <a:r>
              <a:rPr lang="ru-RU" sz="2400" b="1" dirty="0" smtClean="0"/>
              <a:t>счетчиком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  <a:r>
              <a:rPr lang="ru-RU" sz="2400" dirty="0" smtClean="0"/>
              <a:t> Для счетчика мы можем определить начальное и конечное значение по условию задачи.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D7AEA3-D3A3-4016-890F-520CD33F97FB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7475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4756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475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Программа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03225" y="1008063"/>
            <a:ext cx="8280400" cy="542448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176213" indent="-176213">
              <a:spcBef>
                <a:spcPct val="15000"/>
              </a:spcBef>
              <a:defRPr/>
            </a:pPr>
            <a:endParaRPr lang="da-DK" sz="2800">
              <a:latin typeface="Courier New" pitchFamily="49" charset="0"/>
            </a:endParaRP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747713" y="3471863"/>
            <a:ext cx="6049962" cy="2447925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FF0000"/>
            </a:solidFill>
            <a:prstDash val="solid"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endParaRPr lang="ru-RU"/>
          </a:p>
        </p:txBody>
      </p:sp>
      <p:sp>
        <p:nvSpPr>
          <p:cNvPr id="74760" name="Text Box 10"/>
          <p:cNvSpPr txBox="1">
            <a:spLocks noChangeArrowheads="1"/>
          </p:cNvSpPr>
          <p:nvPr/>
        </p:nvSpPr>
        <p:spPr bwMode="auto">
          <a:xfrm>
            <a:off x="414338" y="1014413"/>
            <a:ext cx="8280400" cy="542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program qq;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var i, i2, i3: integer;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  </a:t>
            </a:r>
          </a:p>
          <a:p>
            <a:pPr marL="176213" indent="-176213">
              <a:spcBef>
                <a:spcPct val="15000"/>
              </a:spcBef>
            </a:pPr>
            <a:endParaRPr lang="da-DK" sz="2800">
              <a:latin typeface="Courier New" pitchFamily="49" charset="0"/>
            </a:endParaRP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  for i:=1 to 8 do begin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    i2 := i*i;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    i3 := i2*i;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    writeln(i:4, i2:4, i3:4);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  end;</a:t>
            </a:r>
          </a:p>
          <a:p>
            <a:pPr marL="176213" indent="-176213">
              <a:spcBef>
                <a:spcPct val="15000"/>
              </a:spcBef>
            </a:pPr>
            <a:r>
              <a:rPr lang="da-DK" sz="2800">
                <a:latin typeface="Courier New" pitchFamily="49" charset="0"/>
              </a:rPr>
              <a:t>end.</a:t>
            </a:r>
          </a:p>
        </p:txBody>
      </p:sp>
      <p:sp>
        <p:nvSpPr>
          <p:cNvPr id="73735" name="AutoShape 7"/>
          <p:cNvSpPr>
            <a:spLocks noChangeArrowheads="1"/>
          </p:cNvSpPr>
          <p:nvPr/>
        </p:nvSpPr>
        <p:spPr bwMode="auto">
          <a:xfrm>
            <a:off x="474663" y="2452688"/>
            <a:ext cx="2160587" cy="828675"/>
          </a:xfrm>
          <a:prstGeom prst="wedgeRoundRectCallout">
            <a:avLst>
              <a:gd name="adj1" fmla="val 12479"/>
              <a:gd name="adj2" fmla="val 8349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18000" tIns="46800" rIns="18000" bIns="46800" anchor="ctr"/>
          <a:lstStyle/>
          <a:p>
            <a:pPr algn="ctr">
              <a:defRPr/>
            </a:pPr>
            <a:r>
              <a:rPr lang="ru-RU" sz="2400" b="0" dirty="0"/>
              <a:t>переменная </a:t>
            </a:r>
          </a:p>
          <a:p>
            <a:pPr algn="ctr">
              <a:defRPr/>
            </a:pPr>
            <a:r>
              <a:rPr lang="ru-RU" sz="2400" b="0" dirty="0"/>
              <a:t>цикла</a:t>
            </a:r>
          </a:p>
        </p:txBody>
      </p:sp>
      <p:sp>
        <p:nvSpPr>
          <p:cNvPr id="3" name="AutoShape 8"/>
          <p:cNvSpPr>
            <a:spLocks noChangeArrowheads="1"/>
          </p:cNvSpPr>
          <p:nvPr/>
        </p:nvSpPr>
        <p:spPr bwMode="auto">
          <a:xfrm>
            <a:off x="2776538" y="1997075"/>
            <a:ext cx="3225800" cy="503238"/>
          </a:xfrm>
          <a:prstGeom prst="wedgeRoundRectCallout">
            <a:avLst>
              <a:gd name="adj1" fmla="val -58519"/>
              <a:gd name="adj2" fmla="val 252838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18000" tIns="46800" rIns="18000" bIns="46800" anchor="ctr"/>
          <a:lstStyle/>
          <a:p>
            <a:pPr algn="ctr">
              <a:defRPr/>
            </a:pPr>
            <a:r>
              <a:rPr lang="ru-RU" sz="2400" b="0"/>
              <a:t>начальное значение</a:t>
            </a:r>
          </a:p>
        </p:txBody>
      </p:sp>
      <p:sp>
        <p:nvSpPr>
          <p:cNvPr id="73737" name="AutoShape 9"/>
          <p:cNvSpPr>
            <a:spLocks noChangeArrowheads="1"/>
          </p:cNvSpPr>
          <p:nvPr/>
        </p:nvSpPr>
        <p:spPr bwMode="auto">
          <a:xfrm>
            <a:off x="3862388" y="2671763"/>
            <a:ext cx="3022600" cy="503237"/>
          </a:xfrm>
          <a:prstGeom prst="wedgeRoundRectCallout">
            <a:avLst>
              <a:gd name="adj1" fmla="val -57619"/>
              <a:gd name="adj2" fmla="val 123886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18000" tIns="46800" rIns="18000" bIns="46800" anchor="ctr"/>
          <a:lstStyle/>
          <a:p>
            <a:pPr algn="ctr">
              <a:defRPr/>
            </a:pPr>
            <a:r>
              <a:rPr lang="ru-RU" sz="2400" b="0"/>
              <a:t>конечное значение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419709-4362-45D0-92F6-240DD446D738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7577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578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dirty="0"/>
              <a:t>Цикл с уменьшением </a:t>
            </a:r>
            <a:r>
              <a:rPr lang="ru-RU" sz="3000" dirty="0" smtClean="0"/>
              <a:t>счетчика</a:t>
            </a:r>
            <a:endParaRPr lang="ru-RU" sz="3000" dirty="0"/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Задача. </a:t>
            </a:r>
            <a:r>
              <a:rPr lang="ru-RU" sz="2400" b="0"/>
              <a:t>Вывести на экран квадраты и кубы целых чисел от 8 до 1 (в обратном порядке).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Особенность: </a:t>
            </a:r>
            <a:r>
              <a:rPr lang="ru-RU" sz="2400" b="0"/>
              <a:t>переменная цикла должна уменьшаться.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Решение: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714375" y="2976563"/>
            <a:ext cx="7218363" cy="25082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 for i:=8         1 do begin</a:t>
            </a:r>
          </a:p>
          <a:p>
            <a:pPr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   i2 := i*i;</a:t>
            </a:r>
          </a:p>
          <a:p>
            <a:pPr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   i3 := i2*i;</a:t>
            </a:r>
          </a:p>
          <a:p>
            <a:pPr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   writeln(i:4, i2:4, i3:4);</a:t>
            </a:r>
          </a:p>
          <a:p>
            <a:pPr>
              <a:spcBef>
                <a:spcPct val="15000"/>
              </a:spcBef>
              <a:defRPr/>
            </a:pPr>
            <a:r>
              <a:rPr lang="da-DK" sz="2800" dirty="0">
                <a:latin typeface="Courier New" pitchFamily="49" charset="0"/>
              </a:rPr>
              <a:t> end;</a:t>
            </a:r>
            <a:endParaRPr lang="ru-RU" sz="2800" dirty="0">
              <a:latin typeface="Courier New" pitchFamily="49" charset="0"/>
            </a:endParaRP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2905125" y="2978150"/>
            <a:ext cx="1470025" cy="53181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en-US" sz="2800">
                <a:latin typeface="Courier New" pitchFamily="49" charset="0"/>
              </a:rPr>
              <a:t>down</a:t>
            </a:r>
            <a:r>
              <a:rPr lang="da-DK" sz="2800">
                <a:latin typeface="Courier New" pitchFamily="49" charset="0"/>
              </a:rPr>
              <a:t>to</a:t>
            </a:r>
            <a:endParaRPr lang="ru-RU" sz="28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5785" grpId="0" animBg="1"/>
      <p:bldP spid="757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CA6496-3045-4E33-B8B4-50A19D0BADE4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7680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80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7680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 dirty="0"/>
              <a:t>Цикл </a:t>
            </a:r>
            <a:r>
              <a:rPr lang="ru-RU" sz="3000" dirty="0" smtClean="0"/>
              <a:t>со счетчиком</a:t>
            </a:r>
            <a:endParaRPr lang="ru-RU" sz="3000" dirty="0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508000" y="1458913"/>
            <a:ext cx="8097838" cy="1719262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	for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переменная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</a:t>
            </a:r>
            <a:r>
              <a:rPr lang="en-US" b="0"/>
              <a:t> </a:t>
            </a:r>
            <a:r>
              <a:rPr lang="en-US" sz="2400">
                <a:latin typeface="Courier New" pitchFamily="49" charset="0"/>
              </a:rPr>
              <a:t>:=</a:t>
            </a:r>
            <a:r>
              <a:rPr lang="en-US" sz="2400"/>
              <a:t>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начальное значение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to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  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конечное значение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 </a:t>
            </a:r>
            <a:r>
              <a:rPr lang="en-US" sz="2400">
                <a:latin typeface="Courier New" pitchFamily="49" charset="0"/>
              </a:rPr>
              <a:t>do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400" b="0">
                <a:latin typeface="Courier New" pitchFamily="49" charset="0"/>
              </a:rPr>
              <a:t>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{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тело цикла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}</a:t>
            </a:r>
            <a:r>
              <a:rPr lang="en-US" sz="2400" b="0">
                <a:latin typeface="Courier New" pitchFamily="49" charset="0"/>
              </a:rPr>
              <a:t>   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end;</a:t>
            </a: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369888" y="942975"/>
            <a:ext cx="842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Увеличение переменной на 1:</a:t>
            </a:r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488950" y="3979863"/>
            <a:ext cx="8097838" cy="2084387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	for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переменная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</a:t>
            </a:r>
            <a:r>
              <a:rPr lang="en-US" b="0"/>
              <a:t> </a:t>
            </a:r>
            <a:r>
              <a:rPr lang="en-US" sz="2400">
                <a:latin typeface="Courier New" pitchFamily="49" charset="0"/>
              </a:rPr>
              <a:t>:=</a:t>
            </a:r>
            <a:r>
              <a:rPr lang="en-US" b="0"/>
              <a:t>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начальное значение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ru-RU" sz="2400" b="0">
                <a:latin typeface="Courier New" pitchFamily="49" charset="0"/>
              </a:rPr>
              <a:t>     </a:t>
            </a:r>
            <a:br>
              <a:rPr lang="ru-RU" sz="2400" b="0">
                <a:latin typeface="Courier New" pitchFamily="49" charset="0"/>
              </a:rPr>
            </a:br>
            <a:r>
              <a:rPr lang="ru-RU" sz="2400" b="0">
                <a:latin typeface="Courier New" pitchFamily="49" charset="0"/>
              </a:rPr>
              <a:t>          </a:t>
            </a:r>
            <a:r>
              <a:rPr lang="en-US" sz="2400">
                <a:latin typeface="Courier New" pitchFamily="49" charset="0"/>
              </a:rPr>
              <a:t>downto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  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&lt;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конечное значение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&gt; </a:t>
            </a:r>
            <a:r>
              <a:rPr lang="en-US" sz="2400">
                <a:latin typeface="Courier New" pitchFamily="49" charset="0"/>
              </a:rPr>
              <a:t>do</a:t>
            </a: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ru-RU" sz="2400" b="0">
                <a:latin typeface="Courier New" pitchFamily="49" charset="0"/>
              </a:rPr>
              <a:t>  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{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тело цикла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}</a:t>
            </a:r>
            <a:r>
              <a:rPr lang="en-US" sz="2400" b="0">
                <a:latin typeface="Courier New" pitchFamily="49" charset="0"/>
              </a:rPr>
              <a:t>      </a:t>
            </a:r>
          </a:p>
          <a:p>
            <a:pPr marL="176213" indent="-176213">
              <a:spcBef>
                <a:spcPct val="15000"/>
              </a:spcBef>
              <a:defRPr/>
            </a:pPr>
            <a:r>
              <a:rPr lang="en-US" sz="2400" b="0">
                <a:latin typeface="Courier New" pitchFamily="49" charset="0"/>
              </a:rPr>
              <a:t> </a:t>
            </a:r>
            <a:r>
              <a:rPr lang="en-US" sz="2400">
                <a:latin typeface="Courier New" pitchFamily="49" charset="0"/>
              </a:rPr>
              <a:t>end;</a:t>
            </a: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350838" y="3463925"/>
            <a:ext cx="842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Уменьшение переменной на 1: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7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9" grpId="0" animBg="1"/>
      <p:bldP spid="77830" grpId="0" build="p"/>
      <p:bldP spid="77831" grpId="0" animBg="1"/>
      <p:bldP spid="7783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619</Words>
  <Application>Microsoft Office PowerPoint</Application>
  <PresentationFormat>Экран (4:3)</PresentationFormat>
  <Paragraphs>150</Paragraphs>
  <Slides>13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Программирование  на языке Паскаль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Программирование  на языке Паскаль</dc:title>
  <dc:creator>npb-220</dc:creator>
  <cp:lastModifiedBy>npb-220</cp:lastModifiedBy>
  <cp:revision>4</cp:revision>
  <dcterms:created xsi:type="dcterms:W3CDTF">2020-04-21T15:12:51Z</dcterms:created>
  <dcterms:modified xsi:type="dcterms:W3CDTF">2020-04-21T15:50:13Z</dcterms:modified>
</cp:coreProperties>
</file>